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17FBAB0-2CE4-49FC-A036-91EE9B179351}" type="datetimeFigureOut">
              <a:rPr lang="ru-RU" smtClean="0"/>
              <a:pPr/>
              <a:t>02.06.2017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D6EC1CE-F6A6-4D15-BB99-ADD33F485C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BAB0-2CE4-49FC-A036-91EE9B179351}" type="datetimeFigureOut">
              <a:rPr lang="ru-RU" smtClean="0"/>
              <a:pPr/>
              <a:t>02.06.2017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C1CE-F6A6-4D15-BB99-ADD33F485C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BAB0-2CE4-49FC-A036-91EE9B179351}" type="datetimeFigureOut">
              <a:rPr lang="ru-RU" smtClean="0"/>
              <a:pPr/>
              <a:t>02.06.2017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C1CE-F6A6-4D15-BB99-ADD33F485C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17FBAB0-2CE4-49FC-A036-91EE9B179351}" type="datetimeFigureOut">
              <a:rPr lang="ru-RU" smtClean="0"/>
              <a:pPr/>
              <a:t>02.06.2017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D6EC1CE-F6A6-4D15-BB99-ADD33F485C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17FBAB0-2CE4-49FC-A036-91EE9B179351}" type="datetimeFigureOut">
              <a:rPr lang="ru-RU" smtClean="0"/>
              <a:pPr/>
              <a:t>02.06.2017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D6EC1CE-F6A6-4D15-BB99-ADD33F485C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BAB0-2CE4-49FC-A036-91EE9B179351}" type="datetimeFigureOut">
              <a:rPr lang="ru-RU" smtClean="0"/>
              <a:pPr/>
              <a:t>02.06.2017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C1CE-F6A6-4D15-BB99-ADD33F485C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BAB0-2CE4-49FC-A036-91EE9B179351}" type="datetimeFigureOut">
              <a:rPr lang="ru-RU" smtClean="0"/>
              <a:pPr/>
              <a:t>02.06.2017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C1CE-F6A6-4D15-BB99-ADD33F485C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17FBAB0-2CE4-49FC-A036-91EE9B179351}" type="datetimeFigureOut">
              <a:rPr lang="ru-RU" smtClean="0"/>
              <a:pPr/>
              <a:t>02.06.2017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D6EC1CE-F6A6-4D15-BB99-ADD33F485C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BAB0-2CE4-49FC-A036-91EE9B179351}" type="datetimeFigureOut">
              <a:rPr lang="ru-RU" smtClean="0"/>
              <a:pPr/>
              <a:t>02.06.2017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C1CE-F6A6-4D15-BB99-ADD33F485C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17FBAB0-2CE4-49FC-A036-91EE9B179351}" type="datetimeFigureOut">
              <a:rPr lang="ru-RU" smtClean="0"/>
              <a:pPr/>
              <a:t>02.06.2017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D6EC1CE-F6A6-4D15-BB99-ADD33F485C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17FBAB0-2CE4-49FC-A036-91EE9B179351}" type="datetimeFigureOut">
              <a:rPr lang="ru-RU" smtClean="0"/>
              <a:pPr/>
              <a:t>02.06.2017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D6EC1CE-F6A6-4D15-BB99-ADD33F485C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17FBAB0-2CE4-49FC-A036-91EE9B179351}" type="datetimeFigureOut">
              <a:rPr lang="ru-RU" smtClean="0"/>
              <a:pPr/>
              <a:t>02.06.2017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D6EC1CE-F6A6-4D15-BB99-ADD33F485CB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orechi.ru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orechi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28860" y="571480"/>
            <a:ext cx="6029340" cy="1571636"/>
          </a:xfrm>
        </p:spPr>
        <p:txBody>
          <a:bodyPr>
            <a:normAutofit/>
          </a:bodyPr>
          <a:lstStyle/>
          <a:p>
            <a:r>
              <a:rPr lang="ru-RU" dirty="0" smtClean="0"/>
              <a:t>Учусь говорить.</a:t>
            </a:r>
            <a:r>
              <a:rPr lang="ru-RU" dirty="0" smtClean="0"/>
              <a:t> </a:t>
            </a:r>
            <a:r>
              <a:rPr lang="ru-RU" dirty="0" smtClean="0"/>
              <a:t>Р</a:t>
            </a:r>
            <a:r>
              <a:rPr lang="ru-RU" smtClean="0"/>
              <a:t>азвития </a:t>
            </a:r>
            <a:r>
              <a:rPr lang="ru-RU" dirty="0" smtClean="0"/>
              <a:t>речи детей </a:t>
            </a:r>
            <a:r>
              <a:rPr lang="ru-RU" smtClean="0"/>
              <a:t>3-4 </a:t>
            </a:r>
            <a:r>
              <a:rPr lang="ru-RU" smtClean="0"/>
              <a:t>года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2285992"/>
            <a:ext cx="6172200" cy="4000528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hlinkClick r:id="rId2"/>
              </a:rPr>
              <a:t>Сайт «О речи» 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3108" y="2857496"/>
            <a:ext cx="6500858" cy="108347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Артикуляционная гимнастика для губ</a:t>
            </a:r>
            <a:endParaRPr lang="ru-RU" dirty="0"/>
          </a:p>
        </p:txBody>
      </p:sp>
      <p:pic>
        <p:nvPicPr>
          <p:cNvPr id="6" name="Содержимое 5" descr="gimnastika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000100" y="1471591"/>
            <a:ext cx="6500858" cy="5038563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Артикуляционная гимнастика для языка</a:t>
            </a:r>
            <a:endParaRPr lang="ru-RU" dirty="0"/>
          </a:p>
        </p:txBody>
      </p:sp>
      <p:pic>
        <p:nvPicPr>
          <p:cNvPr id="4" name="Содержимое 3" descr="gimnastika2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380339" y="1476994"/>
            <a:ext cx="5763430" cy="4996831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86700" cy="1368412"/>
          </a:xfrm>
        </p:spPr>
        <p:txBody>
          <a:bodyPr/>
          <a:lstStyle/>
          <a:p>
            <a:r>
              <a:rPr lang="ru-RU" dirty="0" smtClean="0">
                <a:hlinkClick r:id="rId2"/>
              </a:rPr>
              <a:t>Сайт «О Речи»</a:t>
            </a:r>
            <a:endParaRPr lang="ru-RU" dirty="0"/>
          </a:p>
        </p:txBody>
      </p:sp>
      <p:pic>
        <p:nvPicPr>
          <p:cNvPr id="4" name="Содержимое 3" descr="logo.pn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428596" y="2285992"/>
            <a:ext cx="7715304" cy="1285884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Особенности речевого развития в 3-4 года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Активный словарный запас составляет  в 3 года 800-1000 слов, к 4 годам до 2000 слов.</a:t>
            </a:r>
          </a:p>
          <a:p>
            <a:r>
              <a:rPr lang="ru-RU" dirty="0" smtClean="0"/>
              <a:t>В активном словаре ребенка появляются почти все части речи: существительные, прилагательные, глаголы, местоимения, числительные, наречия, предлоги, частицы, союзы.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Достижения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dirty="0" smtClean="0"/>
              <a:t>У ребенка получается проговаривать собственные фамилию, имя и отчество.</a:t>
            </a:r>
          </a:p>
          <a:p>
            <a:pPr fontAlgn="base"/>
            <a:r>
              <a:rPr lang="ru-RU" dirty="0" smtClean="0"/>
              <a:t>Он может точно повторять то, что услышал.</a:t>
            </a:r>
          </a:p>
          <a:p>
            <a:pPr fontAlgn="base"/>
            <a:r>
              <a:rPr lang="ru-RU" dirty="0" smtClean="0"/>
              <a:t>С удовольствием пересказывает сказку, мультик, который смотрел.</a:t>
            </a:r>
          </a:p>
          <a:p>
            <a:pPr fontAlgn="base"/>
            <a:r>
              <a:rPr lang="ru-RU" dirty="0" smtClean="0"/>
              <a:t>Обладает способностью разговаривать тихо или громко, если есть такая необходимость.</a:t>
            </a:r>
          </a:p>
          <a:p>
            <a:pPr fontAlgn="base"/>
            <a:r>
              <a:rPr lang="ru-RU" dirty="0" smtClean="0"/>
              <a:t>Может назвать имена родственников или друзей.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Особенности речи ребенка в 3-4 года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ru-RU" dirty="0" smtClean="0"/>
              <a:t>Неправильно произносит длинные и малознакомые слова.</a:t>
            </a:r>
          </a:p>
          <a:p>
            <a:pPr fontAlgn="base"/>
            <a:r>
              <a:rPr lang="ru-RU" dirty="0" smtClean="0"/>
              <a:t>Сокращает длинные слова (вместо «пароход» — «</a:t>
            </a:r>
            <a:r>
              <a:rPr lang="ru-RU" dirty="0" err="1" smtClean="0"/>
              <a:t>паход</a:t>
            </a:r>
            <a:r>
              <a:rPr lang="ru-RU" dirty="0" smtClean="0"/>
              <a:t>»)</a:t>
            </a:r>
          </a:p>
          <a:p>
            <a:pPr fontAlgn="base"/>
            <a:r>
              <a:rPr lang="ru-RU" dirty="0" smtClean="0"/>
              <a:t>Переставляет слоги в словах ( вместо «музыкальные» — «</a:t>
            </a:r>
            <a:r>
              <a:rPr lang="ru-RU" dirty="0" err="1" smtClean="0"/>
              <a:t>замукальные</a:t>
            </a:r>
            <a:r>
              <a:rPr lang="ru-RU" dirty="0" smtClean="0"/>
              <a:t>»).</a:t>
            </a:r>
          </a:p>
          <a:p>
            <a:pPr fontAlgn="base"/>
            <a:r>
              <a:rPr lang="ru-RU" dirty="0" smtClean="0"/>
              <a:t>Пропускает звуки (вместо «красный»- «</a:t>
            </a:r>
            <a:r>
              <a:rPr lang="ru-RU" dirty="0" err="1" smtClean="0"/>
              <a:t>касин</a:t>
            </a:r>
            <a:r>
              <a:rPr lang="ru-RU" dirty="0" smtClean="0"/>
              <a:t>»).</a:t>
            </a:r>
          </a:p>
          <a:p>
            <a:pPr fontAlgn="base"/>
            <a:r>
              <a:rPr lang="ru-RU" dirty="0" smtClean="0"/>
              <a:t>Произносит согласные в мягкой форме (вместо «кошка» — «</a:t>
            </a:r>
            <a:r>
              <a:rPr lang="ru-RU" dirty="0" err="1" smtClean="0"/>
              <a:t>коська</a:t>
            </a:r>
            <a:r>
              <a:rPr lang="ru-RU" dirty="0" smtClean="0"/>
              <a:t>»).</a:t>
            </a:r>
          </a:p>
          <a:p>
            <a:pPr fontAlgn="base"/>
            <a:r>
              <a:rPr lang="ru-RU" dirty="0" smtClean="0"/>
              <a:t>Свистящие звуки С, З, Ц произносит недостаточно четко, пропуская или заменяя другими звуками (вместо «замок» — «мамок».</a:t>
            </a:r>
          </a:p>
          <a:p>
            <a:pPr fontAlgn="base"/>
            <a:r>
              <a:rPr lang="ru-RU" dirty="0" smtClean="0"/>
              <a:t>Шипящие звуки Ш, Ж, Щ, Ч  произносит не четко, пропускает (вместо «шапка» — «</a:t>
            </a:r>
            <a:r>
              <a:rPr lang="ru-RU" dirty="0" err="1" smtClean="0"/>
              <a:t>сяпка</a:t>
            </a:r>
            <a:r>
              <a:rPr lang="ru-RU" dirty="0" smtClean="0"/>
              <a:t>»).</a:t>
            </a:r>
          </a:p>
          <a:p>
            <a:pPr fontAlgn="base"/>
            <a:r>
              <a:rPr lang="ru-RU" dirty="0" smtClean="0"/>
              <a:t>Звуки Р, Л пропускает или заменяет на «</a:t>
            </a:r>
            <a:r>
              <a:rPr lang="ru-RU" dirty="0" err="1" smtClean="0"/>
              <a:t>й</a:t>
            </a:r>
            <a:r>
              <a:rPr lang="ru-RU" dirty="0" smtClean="0"/>
              <a:t>», «ль» (вместо «ракета» — «</a:t>
            </a:r>
            <a:r>
              <a:rPr lang="ru-RU" dirty="0" err="1" smtClean="0"/>
              <a:t>йакета</a:t>
            </a:r>
            <a:r>
              <a:rPr lang="ru-RU" dirty="0" smtClean="0"/>
              <a:t>» или «</a:t>
            </a:r>
            <a:r>
              <a:rPr lang="ru-RU" dirty="0" err="1" smtClean="0"/>
              <a:t>лякета</a:t>
            </a:r>
            <a:r>
              <a:rPr lang="ru-RU" dirty="0" smtClean="0"/>
              <a:t>»).</a:t>
            </a:r>
          </a:p>
          <a:p>
            <a:pPr fontAlgn="base"/>
            <a:r>
              <a:rPr lang="ru-RU" dirty="0" smtClean="0"/>
              <a:t>Неправильно строит предложения, переставляя слова (Я кашу хочу нет.).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Отклонения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Родителей должны насторожить следующие характерные признаки задержки речи:</a:t>
            </a:r>
          </a:p>
          <a:p>
            <a:pPr>
              <a:buNone/>
            </a:pPr>
            <a:endParaRPr lang="ru-RU" dirty="0" smtClean="0"/>
          </a:p>
          <a:p>
            <a:pPr fontAlgn="base"/>
            <a:r>
              <a:rPr lang="ru-RU" dirty="0" smtClean="0"/>
              <a:t>У ребенка полностью отсутствует речь в 3 года или он говорит крайне мало.</a:t>
            </a:r>
          </a:p>
          <a:p>
            <a:pPr fontAlgn="base"/>
            <a:r>
              <a:rPr lang="ru-RU" dirty="0" smtClean="0"/>
              <a:t>Родители не могут понять, что говорит ребенок.</a:t>
            </a:r>
          </a:p>
          <a:p>
            <a:pPr fontAlgn="base"/>
            <a:r>
              <a:rPr lang="ru-RU" dirty="0" smtClean="0"/>
              <a:t>Он говорит очень быстро или наоборот замедленно.</a:t>
            </a:r>
          </a:p>
          <a:p>
            <a:pPr fontAlgn="base"/>
            <a:r>
              <a:rPr lang="ru-RU" dirty="0" smtClean="0"/>
              <a:t>Не может построить даже простое предложение.</a:t>
            </a:r>
          </a:p>
          <a:p>
            <a:pPr fontAlgn="base"/>
            <a:r>
              <a:rPr lang="ru-RU" dirty="0" smtClean="0"/>
              <a:t>У малыша часто приоткрыт рот, обильное слюнотечение.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Консультации специалистов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Если наблюдаются признаки речевых нарушений необходимы консультации:</a:t>
            </a:r>
          </a:p>
          <a:p>
            <a:r>
              <a:rPr lang="ru-RU" dirty="0" smtClean="0"/>
              <a:t>Детского невролога</a:t>
            </a:r>
          </a:p>
          <a:p>
            <a:r>
              <a:rPr lang="ru-RU" dirty="0" smtClean="0"/>
              <a:t>Логопеда</a:t>
            </a:r>
          </a:p>
          <a:p>
            <a:r>
              <a:rPr lang="ru-RU" dirty="0" smtClean="0"/>
              <a:t>Психиатра</a:t>
            </a:r>
          </a:p>
          <a:p>
            <a:r>
              <a:rPr lang="ru-RU" dirty="0" smtClean="0"/>
              <a:t>Психолога</a:t>
            </a:r>
          </a:p>
          <a:p>
            <a:r>
              <a:rPr lang="ru-RU" dirty="0" smtClean="0"/>
              <a:t>Педиатра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Учим ребенка говорить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ru-RU" dirty="0" smtClean="0"/>
              <a:t>Говорите правильно и четко произнося слова. Активно артикулируйте во время общения с малышом.</a:t>
            </a:r>
          </a:p>
          <a:p>
            <a:pPr fontAlgn="base"/>
            <a:r>
              <a:rPr lang="ru-RU" dirty="0" smtClean="0"/>
              <a:t>Хвалите кроху за любые попытки произнести новые звуки или слова.</a:t>
            </a:r>
          </a:p>
          <a:p>
            <a:pPr fontAlgn="base"/>
            <a:r>
              <a:rPr lang="ru-RU" dirty="0" smtClean="0"/>
              <a:t>Поправляйте малыша, если он произносит слова и звуки неправильно.</a:t>
            </a:r>
          </a:p>
          <a:p>
            <a:pPr fontAlgn="base"/>
            <a:r>
              <a:rPr lang="ru-RU" dirty="0" smtClean="0"/>
              <a:t>Играя с ребенком, упражняйте его в согласовании имен существительных с разными частями речи.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Учим ребенка говорить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500174"/>
            <a:ext cx="7424766" cy="4973778"/>
          </a:xfrm>
        </p:spPr>
        <p:txBody>
          <a:bodyPr>
            <a:normAutofit fontScale="92500" lnSpcReduction="10000"/>
          </a:bodyPr>
          <a:lstStyle/>
          <a:p>
            <a:pPr fontAlgn="base"/>
            <a:endParaRPr lang="ru-RU" dirty="0" smtClean="0"/>
          </a:p>
          <a:p>
            <a:pPr fontAlgn="base"/>
            <a:r>
              <a:rPr lang="ru-RU" dirty="0" smtClean="0"/>
              <a:t>Учите ребенка самостоятельно описывать предмет: </a:t>
            </a:r>
          </a:p>
          <a:p>
            <a:pPr fontAlgn="base"/>
            <a:r>
              <a:rPr lang="ru-RU" dirty="0" smtClean="0"/>
              <a:t>- Что это? Или Кто это?</a:t>
            </a:r>
          </a:p>
          <a:p>
            <a:pPr fontAlgn="base"/>
            <a:r>
              <a:rPr lang="ru-RU" dirty="0" smtClean="0"/>
              <a:t>- Какого цвета?</a:t>
            </a:r>
          </a:p>
          <a:p>
            <a:pPr fontAlgn="base"/>
            <a:r>
              <a:rPr lang="ru-RU" dirty="0" smtClean="0"/>
              <a:t>- Что это у зайки?</a:t>
            </a:r>
          </a:p>
          <a:p>
            <a:pPr fontAlgn="base"/>
            <a:r>
              <a:rPr lang="ru-RU" dirty="0" smtClean="0"/>
              <a:t>- Как можно назвать зайку?</a:t>
            </a:r>
          </a:p>
          <a:p>
            <a:pPr fontAlgn="base">
              <a:buNone/>
            </a:pPr>
            <a:endParaRPr lang="ru-RU" dirty="0" smtClean="0"/>
          </a:p>
          <a:p>
            <a:pPr fontAlgn="base"/>
            <a:r>
              <a:rPr lang="ru-RU" dirty="0" smtClean="0"/>
              <a:t>Стимулируйте общение малыша с другими детьми. Чаще посещайте детские площадки, мероприятия, дни рождения.</a:t>
            </a:r>
          </a:p>
          <a:p>
            <a:pPr fontAlgn="base"/>
            <a:r>
              <a:rPr lang="ru-RU" dirty="0" smtClean="0"/>
              <a:t>Читайте детские </a:t>
            </a:r>
            <a:r>
              <a:rPr lang="ru-RU" dirty="0" err="1" smtClean="0"/>
              <a:t>потешки</a:t>
            </a:r>
            <a:r>
              <a:rPr lang="ru-RU" dirty="0" smtClean="0"/>
              <a:t>, стихи, загадки, они прекрасно воспринимаются малышами, при этом их проговаривание способствует речевому развитию.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Учим ребенка говорить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Учите ребенка сравнивать предметы, находить общее, чем они отличаются?</a:t>
            </a:r>
          </a:p>
          <a:p>
            <a:r>
              <a:rPr lang="ru-RU" dirty="0" smtClean="0"/>
              <a:t>Учите подбирать слова к определенным глаголам. Кошечка бежит, а кто еще может бегать?</a:t>
            </a:r>
          </a:p>
          <a:p>
            <a:r>
              <a:rPr lang="ru-RU" dirty="0" smtClean="0"/>
              <a:t>Используйте артикуляционную гимнастику.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74</TotalTime>
  <Words>457</Words>
  <Application>Microsoft Office PowerPoint</Application>
  <PresentationFormat>Экран (4:3)</PresentationFormat>
  <Paragraphs>58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Учусь говорить. Развития речи детей 3-4 года</vt:lpstr>
      <vt:lpstr>Особенности речевого развития в 3-4 года</vt:lpstr>
      <vt:lpstr>Достижения</vt:lpstr>
      <vt:lpstr>Особенности речи ребенка в 3-4 года</vt:lpstr>
      <vt:lpstr>Отклонения </vt:lpstr>
      <vt:lpstr>Консультации специалистов</vt:lpstr>
      <vt:lpstr>Учим ребенка говорить</vt:lpstr>
      <vt:lpstr>Учим ребенка говорить</vt:lpstr>
      <vt:lpstr>Учим ребенка говорить</vt:lpstr>
      <vt:lpstr>Артикуляционная гимнастика для губ</vt:lpstr>
      <vt:lpstr>Артикуляционная гимнастика для языка</vt:lpstr>
      <vt:lpstr>Сайт «О Речи»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развития речи детей 3-4 лет</dc:title>
  <dc:creator>admin</dc:creator>
  <cp:lastModifiedBy>admin</cp:lastModifiedBy>
  <cp:revision>7</cp:revision>
  <dcterms:created xsi:type="dcterms:W3CDTF">2017-06-02T10:18:34Z</dcterms:created>
  <dcterms:modified xsi:type="dcterms:W3CDTF">2017-06-02T11:36:52Z</dcterms:modified>
</cp:coreProperties>
</file>